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9" r:id="rId4"/>
  </p:sldMasterIdLst>
  <p:notesMasterIdLst>
    <p:notesMasterId r:id="rId6"/>
  </p:notesMasterIdLst>
  <p:sldIdLst>
    <p:sldId id="269" r:id="rId5"/>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pos="288" userDrawn="1">
          <p15:clr>
            <a:srgbClr val="A4A3A4"/>
          </p15:clr>
        </p15:guide>
        <p15:guide id="4" pos="4608" userDrawn="1">
          <p15:clr>
            <a:srgbClr val="A4A3A4"/>
          </p15:clr>
        </p15:guide>
        <p15:guide id="5" orient="horz" pos="57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8EC8DA-72F4-7224-7CDC-EDFD2272572F}" name="Babula, Melissa" initials="BM" userId="S::melissa.babula@metlife.com::64e604bb-df8c-46b7-9d35-686fa08f5181" providerId="AD"/>
  <p188:author id="{9D2448FB-7210-F41B-EDD8-09DCA709B94A}" name="Miles, Edward" initials="ME" userId="S::edward.h.miles@metlife.com::0eba40b3-e990-46b6-a417-5307f1180b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008C"/>
    <a:srgbClr val="009CDC"/>
    <a:srgbClr val="F1F1F1"/>
    <a:srgbClr val="0090DA"/>
    <a:srgbClr val="D9117E"/>
    <a:srgbClr val="0061A0"/>
    <a:srgbClr val="A4CE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99"/>
  </p:normalViewPr>
  <p:slideViewPr>
    <p:cSldViewPr>
      <p:cViewPr varScale="1">
        <p:scale>
          <a:sx n="43" d="100"/>
          <a:sy n="43" d="100"/>
        </p:scale>
        <p:origin x="1408" y="64"/>
      </p:cViewPr>
      <p:guideLst>
        <p:guide orient="horz" pos="3168"/>
        <p:guide pos="2448"/>
        <p:guide pos="288"/>
        <p:guide pos="4608"/>
        <p:guide orient="horz" pos="5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CF90F8DD-136E-F943-A3D4-C468E263942D}" type="datetimeFigureOut">
              <a:rPr lang="en-US" smtClean="0"/>
              <a:t>5/15/2026</a:t>
            </a:fld>
            <a:endParaRPr lang="en-US"/>
          </a:p>
        </p:txBody>
      </p:sp>
      <p:sp>
        <p:nvSpPr>
          <p:cNvPr id="4" name="Slide Image Placeholder 3"/>
          <p:cNvSpPr>
            <a:spLocks noGrp="1" noRot="1" noChangeAspect="1"/>
          </p:cNvSpPr>
          <p:nvPr>
            <p:ph type="sldImg" idx="2"/>
          </p:nvPr>
        </p:nvSpPr>
        <p:spPr>
          <a:xfrm>
            <a:off x="2574925" y="1257300"/>
            <a:ext cx="262255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0FF46520-6045-B949-B295-A8C8882727F7}" type="slidenum">
              <a:rPr lang="en-US" smtClean="0"/>
              <a:t>‹#›</a:t>
            </a:fld>
            <a:endParaRPr lang="en-US"/>
          </a:p>
        </p:txBody>
      </p:sp>
    </p:spTree>
    <p:extLst>
      <p:ext uri="{BB962C8B-B14F-4D97-AF65-F5344CB8AC3E}">
        <p14:creationId xmlns:p14="http://schemas.microsoft.com/office/powerpoint/2010/main" val="882703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2B73-080F-754C-99D9-5BC47B00429D}"/>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B216E446-A7E4-BBF9-F5A5-6CE8CA275B4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0C8EB16-D77C-5359-E51F-538D78BA29D9}"/>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5" name="Footer Placeholder 4">
            <a:extLst>
              <a:ext uri="{FF2B5EF4-FFF2-40B4-BE49-F238E27FC236}">
                <a16:creationId xmlns:a16="http://schemas.microsoft.com/office/drawing/2014/main" id="{CFC2A3A3-7399-33F7-B7F7-C88AA5E545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5CADE1-2839-CA6B-1C44-6330D476D989}"/>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606131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DE1BA-1F8F-C159-B182-2B6A910109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B84C33-E4A2-DB69-299F-58E0BEF6A0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D58BD8-CD46-D4B5-3533-1053A179F7BA}"/>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5" name="Footer Placeholder 4">
            <a:extLst>
              <a:ext uri="{FF2B5EF4-FFF2-40B4-BE49-F238E27FC236}">
                <a16:creationId xmlns:a16="http://schemas.microsoft.com/office/drawing/2014/main" id="{869F2379-5C83-3D8A-1B48-9AB95819F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266429-9A3C-8EFB-E350-AE0CB941FA0F}"/>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94046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CC5DB-16E8-BACF-ACC4-1E85F2B0AA78}"/>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164CF7-76DC-D575-0647-D9B0D74F1F74}"/>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820F6C-0382-68F1-B60D-15115C40F1E2}"/>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5" name="Footer Placeholder 4">
            <a:extLst>
              <a:ext uri="{FF2B5EF4-FFF2-40B4-BE49-F238E27FC236}">
                <a16:creationId xmlns:a16="http://schemas.microsoft.com/office/drawing/2014/main" id="{AA64C21F-2709-A389-018F-DBCD5D2219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CD54CE-43D9-EDD5-1B9C-950739D41E5E}"/>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592312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2B746-4D98-3EB1-92C1-49233A5909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06723C-460D-79E4-BD1B-D8486BEECC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402DF-1E14-ADFA-D357-806E57663870}"/>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5" name="Footer Placeholder 4">
            <a:extLst>
              <a:ext uri="{FF2B5EF4-FFF2-40B4-BE49-F238E27FC236}">
                <a16:creationId xmlns:a16="http://schemas.microsoft.com/office/drawing/2014/main" id="{EAD09649-B5DE-4CB7-4877-6D911DF6BE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62EB4E-E8F9-2ADC-E115-B24AF3C7E323}"/>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94540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22C65-4666-E4B4-BA58-2F6F40A6954B}"/>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6228F8EE-1244-DC1B-8762-F9302297DC66}"/>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2BC3F8-0A0F-F7CB-6E57-1C9B5576ED51}"/>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5" name="Footer Placeholder 4">
            <a:extLst>
              <a:ext uri="{FF2B5EF4-FFF2-40B4-BE49-F238E27FC236}">
                <a16:creationId xmlns:a16="http://schemas.microsoft.com/office/drawing/2014/main" id="{2A23C185-AFCA-E9DD-A8AB-C6080E38B9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F7EB4A-AE55-FE21-CB91-6818068DDE72}"/>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00614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8E12C-07C4-60F2-8330-CB92C3028F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E1C418-CDA2-D0D4-3EC0-871191699293}"/>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074442-AA92-A3D1-49BC-2080B07862A0}"/>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8FA13-F239-E29C-7FA8-2CAB94D8A5A6}"/>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6" name="Footer Placeholder 5">
            <a:extLst>
              <a:ext uri="{FF2B5EF4-FFF2-40B4-BE49-F238E27FC236}">
                <a16:creationId xmlns:a16="http://schemas.microsoft.com/office/drawing/2014/main" id="{2F7C59B1-7A71-92F1-4824-1532C23310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C096A3-49AA-5F2B-9CC1-65C4522C2C9F}"/>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13595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C1EDA-F116-304C-EF92-9CB5E757522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5BB41F-132F-109B-A5FC-458DFD59027E}"/>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9CC346C0-C3FF-28CC-4F31-344467B1EE0E}"/>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6698CA-87B6-9906-9757-67FF3B91A82D}"/>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F99A6A37-20DE-09C3-1C92-7687820B86C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4D25BC-4B72-8EAA-6D37-5829409CD895}"/>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8" name="Footer Placeholder 7">
            <a:extLst>
              <a:ext uri="{FF2B5EF4-FFF2-40B4-BE49-F238E27FC236}">
                <a16:creationId xmlns:a16="http://schemas.microsoft.com/office/drawing/2014/main" id="{83AC85A3-0F17-8180-79BC-6F8FDC95AD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338FAC-450B-A7B3-157D-61FA5871F598}"/>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197015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774F1-B654-E8E1-F540-7C27D9204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524CDB-AB6C-1E8A-56FC-F0180034B993}"/>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4" name="Footer Placeholder 3">
            <a:extLst>
              <a:ext uri="{FF2B5EF4-FFF2-40B4-BE49-F238E27FC236}">
                <a16:creationId xmlns:a16="http://schemas.microsoft.com/office/drawing/2014/main" id="{62CD4FC0-A492-08E0-BFE4-2A4533DA4E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7B450B-A019-46A5-C40D-A170FBF61E4D}"/>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304855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4A6A34-6AC9-4638-67A1-853C762E834C}"/>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3" name="Footer Placeholder 2">
            <a:extLst>
              <a:ext uri="{FF2B5EF4-FFF2-40B4-BE49-F238E27FC236}">
                <a16:creationId xmlns:a16="http://schemas.microsoft.com/office/drawing/2014/main" id="{33EE0A17-3A3F-1E64-9DAE-D9A834FD94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334EA7-0BDA-F026-77DF-ED9A2BE06DC8}"/>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32581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F3256-E49C-25EB-D4B1-34AE0ABF6755}"/>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08F50127-55E3-08DD-28B3-8191E83B9D02}"/>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28BECE-528E-20CE-2D48-DD73A2FAAE6C}"/>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7EF06422-9F3D-B2F1-7C31-AE4D2D17E1BC}"/>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6" name="Footer Placeholder 5">
            <a:extLst>
              <a:ext uri="{FF2B5EF4-FFF2-40B4-BE49-F238E27FC236}">
                <a16:creationId xmlns:a16="http://schemas.microsoft.com/office/drawing/2014/main" id="{8666EF9F-E247-2C16-6599-63CF29B7DB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32AB55-008D-3459-5DB8-E8FC99C65D7E}"/>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516481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E9127-8BB9-822C-B497-B5211761B7A5}"/>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4E99B2A9-DA12-9607-6EBF-DBAF9DEFD75B}"/>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4B778003-5A0E-41BD-A318-24FD9860E960}"/>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605C6A51-241F-B6C2-DF77-B55BC27D1C3B}"/>
              </a:ext>
            </a:extLst>
          </p:cNvPr>
          <p:cNvSpPr>
            <a:spLocks noGrp="1"/>
          </p:cNvSpPr>
          <p:nvPr>
            <p:ph type="dt" sz="half" idx="10"/>
          </p:nvPr>
        </p:nvSpPr>
        <p:spPr/>
        <p:txBody>
          <a:bodyPr/>
          <a:lstStyle/>
          <a:p>
            <a:fld id="{1D8BD707-D9CF-40AE-B4C6-C98DA3205C09}" type="datetimeFigureOut">
              <a:rPr lang="en-US" smtClean="0"/>
              <a:t>5/15/2026</a:t>
            </a:fld>
            <a:endParaRPr lang="en-US"/>
          </a:p>
        </p:txBody>
      </p:sp>
      <p:sp>
        <p:nvSpPr>
          <p:cNvPr id="6" name="Footer Placeholder 5">
            <a:extLst>
              <a:ext uri="{FF2B5EF4-FFF2-40B4-BE49-F238E27FC236}">
                <a16:creationId xmlns:a16="http://schemas.microsoft.com/office/drawing/2014/main" id="{022FA469-3449-A0D9-9BBC-601CC20C3F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7A02CC-9523-E5B0-1880-F6BD5C268EDC}"/>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069411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541E0D-0B78-4DC5-D950-9FA9C4BF5E44}"/>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6A0C0E-B637-7423-FFC5-32ACEB74B318}"/>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B4A635-001F-F8A9-08B1-A6FA13016E2D}"/>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t>5/15/2026</a:t>
            </a:fld>
            <a:endParaRPr lang="en-US"/>
          </a:p>
        </p:txBody>
      </p:sp>
      <p:sp>
        <p:nvSpPr>
          <p:cNvPr id="5" name="Footer Placeholder 4">
            <a:extLst>
              <a:ext uri="{FF2B5EF4-FFF2-40B4-BE49-F238E27FC236}">
                <a16:creationId xmlns:a16="http://schemas.microsoft.com/office/drawing/2014/main" id="{CE9460F4-7B27-746C-0CF2-E2C84D9A77F3}"/>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4ECC27-E765-1A3C-F7E6-18B158CE39F8}"/>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927955936"/>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object 3">
            <a:extLst>
              <a:ext uri="{FF2B5EF4-FFF2-40B4-BE49-F238E27FC236}">
                <a16:creationId xmlns:a16="http://schemas.microsoft.com/office/drawing/2014/main" id="{3F9EF64C-81A5-DF50-A426-75508FF76C4A}"/>
              </a:ext>
            </a:extLst>
          </p:cNvPr>
          <p:cNvGrpSpPr/>
          <p:nvPr/>
        </p:nvGrpSpPr>
        <p:grpSpPr>
          <a:xfrm>
            <a:off x="0" y="8229600"/>
            <a:ext cx="7772400" cy="895350"/>
            <a:chOff x="0" y="9163456"/>
            <a:chExt cx="7772400" cy="895350"/>
          </a:xfrm>
        </p:grpSpPr>
        <p:sp>
          <p:nvSpPr>
            <p:cNvPr id="14" name="object 4">
              <a:extLst>
                <a:ext uri="{FF2B5EF4-FFF2-40B4-BE49-F238E27FC236}">
                  <a16:creationId xmlns:a16="http://schemas.microsoft.com/office/drawing/2014/main" id="{042C1AB8-95A0-864A-3C73-C1675200321C}"/>
                </a:ext>
              </a:extLst>
            </p:cNvPr>
            <p:cNvSpPr/>
            <p:nvPr/>
          </p:nvSpPr>
          <p:spPr>
            <a:xfrm>
              <a:off x="0" y="9163456"/>
              <a:ext cx="7772400" cy="803910"/>
            </a:xfrm>
            <a:custGeom>
              <a:avLst/>
              <a:gdLst/>
              <a:ahLst/>
              <a:cxnLst/>
              <a:rect l="l" t="t" r="r" b="b"/>
              <a:pathLst>
                <a:path w="7772400" h="803909">
                  <a:moveTo>
                    <a:pt x="0" y="803503"/>
                  </a:moveTo>
                  <a:lnTo>
                    <a:pt x="7772400" y="803503"/>
                  </a:lnTo>
                  <a:lnTo>
                    <a:pt x="7772400" y="0"/>
                  </a:lnTo>
                  <a:lnTo>
                    <a:pt x="0" y="0"/>
                  </a:lnTo>
                  <a:lnTo>
                    <a:pt x="0" y="803503"/>
                  </a:lnTo>
                  <a:close/>
                </a:path>
              </a:pathLst>
            </a:custGeom>
            <a:solidFill>
              <a:srgbClr val="F1F1F1"/>
            </a:solidFill>
          </p:spPr>
          <p:txBody>
            <a:bodyPr wrap="square" lIns="0" tIns="0" rIns="0" bIns="0" rtlCol="0"/>
            <a:lstStyle/>
            <a:p>
              <a:endParaRPr dirty="0"/>
            </a:p>
          </p:txBody>
        </p:sp>
        <p:pic>
          <p:nvPicPr>
            <p:cNvPr id="15" name="object 5">
              <a:extLst>
                <a:ext uri="{FF2B5EF4-FFF2-40B4-BE49-F238E27FC236}">
                  <a16:creationId xmlns:a16="http://schemas.microsoft.com/office/drawing/2014/main" id="{711EF71D-4EE9-63C6-A312-7B1249B75A9F}"/>
                </a:ext>
              </a:extLst>
            </p:cNvPr>
            <p:cNvPicPr/>
            <p:nvPr/>
          </p:nvPicPr>
          <p:blipFill>
            <a:blip r:embed="rId2" cstate="print"/>
            <a:stretch>
              <a:fillRect/>
            </a:stretch>
          </p:blipFill>
          <p:spPr>
            <a:xfrm>
              <a:off x="0" y="9966959"/>
              <a:ext cx="7772400" cy="91440"/>
            </a:xfrm>
            <a:prstGeom prst="rect">
              <a:avLst/>
            </a:prstGeom>
          </p:spPr>
        </p:pic>
      </p:grpSp>
      <p:grpSp>
        <p:nvGrpSpPr>
          <p:cNvPr id="17" name="object 4">
            <a:extLst>
              <a:ext uri="{FF2B5EF4-FFF2-40B4-BE49-F238E27FC236}">
                <a16:creationId xmlns:a16="http://schemas.microsoft.com/office/drawing/2014/main" id="{31346F53-6181-3F6D-C25F-6D5090AE4DFD}"/>
              </a:ext>
            </a:extLst>
          </p:cNvPr>
          <p:cNvGrpSpPr/>
          <p:nvPr/>
        </p:nvGrpSpPr>
        <p:grpSpPr>
          <a:xfrm>
            <a:off x="3198" y="1054636"/>
            <a:ext cx="7772400" cy="3212564"/>
            <a:chOff x="0" y="0"/>
            <a:chExt cx="7772400" cy="3279775"/>
          </a:xfrm>
        </p:grpSpPr>
        <p:pic>
          <p:nvPicPr>
            <p:cNvPr id="18" name="object 5">
              <a:extLst>
                <a:ext uri="{FF2B5EF4-FFF2-40B4-BE49-F238E27FC236}">
                  <a16:creationId xmlns:a16="http://schemas.microsoft.com/office/drawing/2014/main" id="{8876200E-8D9F-EE8F-C467-4EF7DA007A96}"/>
                </a:ext>
              </a:extLst>
            </p:cNvPr>
            <p:cNvPicPr/>
            <p:nvPr/>
          </p:nvPicPr>
          <p:blipFill>
            <a:blip r:embed="rId3" cstate="print"/>
            <a:stretch>
              <a:fillRect/>
            </a:stretch>
          </p:blipFill>
          <p:spPr>
            <a:xfrm>
              <a:off x="0" y="0"/>
              <a:ext cx="7772399" cy="2636519"/>
            </a:xfrm>
            <a:prstGeom prst="rect">
              <a:avLst/>
            </a:prstGeom>
          </p:spPr>
        </p:pic>
        <p:pic>
          <p:nvPicPr>
            <p:cNvPr id="19" name="object 6">
              <a:extLst>
                <a:ext uri="{FF2B5EF4-FFF2-40B4-BE49-F238E27FC236}">
                  <a16:creationId xmlns:a16="http://schemas.microsoft.com/office/drawing/2014/main" id="{082F1829-10E1-5AA9-FE2F-63429529BD60}"/>
                </a:ext>
              </a:extLst>
            </p:cNvPr>
            <p:cNvPicPr/>
            <p:nvPr/>
          </p:nvPicPr>
          <p:blipFill>
            <a:blip r:embed="rId4" cstate="print"/>
            <a:stretch>
              <a:fillRect/>
            </a:stretch>
          </p:blipFill>
          <p:spPr>
            <a:xfrm>
              <a:off x="0" y="0"/>
              <a:ext cx="7772399" cy="3279647"/>
            </a:xfrm>
            <a:prstGeom prst="rect">
              <a:avLst/>
            </a:prstGeom>
          </p:spPr>
        </p:pic>
      </p:grpSp>
      <p:pic>
        <p:nvPicPr>
          <p:cNvPr id="20" name="object 51">
            <a:extLst>
              <a:ext uri="{FF2B5EF4-FFF2-40B4-BE49-F238E27FC236}">
                <a16:creationId xmlns:a16="http://schemas.microsoft.com/office/drawing/2014/main" id="{1F9AC349-808A-3CB8-DCF1-4E5EC9AE704C}"/>
              </a:ext>
            </a:extLst>
          </p:cNvPr>
          <p:cNvPicPr/>
          <p:nvPr/>
        </p:nvPicPr>
        <p:blipFill>
          <a:blip r:embed="rId5" cstate="print"/>
          <a:stretch>
            <a:fillRect/>
          </a:stretch>
        </p:blipFill>
        <p:spPr>
          <a:xfrm>
            <a:off x="2946" y="1460588"/>
            <a:ext cx="131063" cy="1758695"/>
          </a:xfrm>
          <a:prstGeom prst="rect">
            <a:avLst/>
          </a:prstGeom>
        </p:spPr>
      </p:pic>
      <p:pic>
        <p:nvPicPr>
          <p:cNvPr id="28" name="Google Shape;52;p1">
            <a:extLst>
              <a:ext uri="{FF2B5EF4-FFF2-40B4-BE49-F238E27FC236}">
                <a16:creationId xmlns:a16="http://schemas.microsoft.com/office/drawing/2014/main" id="{C6716118-9035-9BF4-5935-7FB5107BACE1}"/>
              </a:ext>
            </a:extLst>
          </p:cNvPr>
          <p:cNvPicPr preferRelativeResize="0"/>
          <p:nvPr/>
        </p:nvPicPr>
        <p:blipFill rotWithShape="1">
          <a:blip r:embed="rId6">
            <a:alphaModFix/>
          </a:blip>
          <a:srcRect l="4" r="53487"/>
          <a:stretch/>
        </p:blipFill>
        <p:spPr>
          <a:xfrm>
            <a:off x="460590" y="364235"/>
            <a:ext cx="1522857" cy="305092"/>
          </a:xfrm>
          <a:prstGeom prst="rect">
            <a:avLst/>
          </a:prstGeom>
          <a:noFill/>
          <a:ln>
            <a:noFill/>
          </a:ln>
        </p:spPr>
      </p:pic>
      <p:sp>
        <p:nvSpPr>
          <p:cNvPr id="31" name="TextBox 30">
            <a:extLst>
              <a:ext uri="{FF2B5EF4-FFF2-40B4-BE49-F238E27FC236}">
                <a16:creationId xmlns:a16="http://schemas.microsoft.com/office/drawing/2014/main" id="{7D2EEDF8-56D7-1E03-5903-F5F3FB40DAF4}"/>
              </a:ext>
            </a:extLst>
          </p:cNvPr>
          <p:cNvSpPr txBox="1"/>
          <p:nvPr/>
        </p:nvSpPr>
        <p:spPr>
          <a:xfrm>
            <a:off x="384048" y="9601200"/>
            <a:ext cx="5040735" cy="200055"/>
          </a:xfrm>
          <a:prstGeom prst="rect">
            <a:avLst/>
          </a:prstGeom>
          <a:noFill/>
        </p:spPr>
        <p:txBody>
          <a:bodyPr wrap="square">
            <a:spAutoFit/>
          </a:bodyPr>
          <a:lstStyle/>
          <a:p>
            <a:pPr marL="0" lvl="0" indent="0" rtl="0">
              <a:spcBef>
                <a:spcPts val="0"/>
              </a:spcBef>
              <a:spcAft>
                <a:spcPts val="0"/>
              </a:spcAft>
              <a:buNone/>
            </a:pPr>
            <a:r>
              <a:rPr lang="en-US" sz="700" b="1" dirty="0">
                <a:solidFill>
                  <a:schemeClr val="tx1"/>
                </a:solidFill>
                <a:latin typeface="Arial" panose="020B0604020202020204" pitchFamily="34" charset="0"/>
                <a:ea typeface="Arial"/>
                <a:cs typeface="Arial" panose="020B0604020202020204" pitchFamily="34" charset="0"/>
                <a:sym typeface="Arial"/>
              </a:rPr>
              <a:t>Metropolitan Life Insurance Company | 200 Park Avenue | New York, NY 10166</a:t>
            </a:r>
            <a:endParaRPr lang="en-US" sz="700" dirty="0">
              <a:solidFill>
                <a:schemeClr val="tx1"/>
              </a:solidFill>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465F63BE-0CFC-3C5F-BEC1-5E9141CC9FCD}"/>
              </a:ext>
            </a:extLst>
          </p:cNvPr>
          <p:cNvSpPr txBox="1"/>
          <p:nvPr/>
        </p:nvSpPr>
        <p:spPr>
          <a:xfrm>
            <a:off x="381000" y="9296400"/>
            <a:ext cx="7250535" cy="307777"/>
          </a:xfrm>
          <a:prstGeom prst="rect">
            <a:avLst/>
          </a:prstGeom>
          <a:noFill/>
        </p:spPr>
        <p:txBody>
          <a:bodyPr wrap="square">
            <a:spAutoFit/>
          </a:bodyPr>
          <a:lstStyle/>
          <a:p>
            <a:r>
              <a:rPr lang="en-US" sz="700" dirty="0">
                <a:solidFill>
                  <a:schemeClr val="tx1"/>
                </a:solidFill>
                <a:latin typeface="Arial" panose="020B0604020202020204" pitchFamily="34" charset="0"/>
                <a:cs typeface="Arial" panose="020B0604020202020204" pitchFamily="34" charset="0"/>
              </a:rPr>
              <a:t>Like most group benefit plans, benefit plans offered by MetLife and its affiliates contain certain exclusions, exceptions, waiting periods, reductions, limitations, and terms for keeping them in force. Please contact MetLife or your plan administrator for complete details.</a:t>
            </a:r>
          </a:p>
        </p:txBody>
      </p:sp>
      <p:sp>
        <p:nvSpPr>
          <p:cNvPr id="33" name="TextBox 32">
            <a:extLst>
              <a:ext uri="{FF2B5EF4-FFF2-40B4-BE49-F238E27FC236}">
                <a16:creationId xmlns:a16="http://schemas.microsoft.com/office/drawing/2014/main" id="{C9245E0D-700B-2092-1519-EDCAFE9D05CE}"/>
              </a:ext>
            </a:extLst>
          </p:cNvPr>
          <p:cNvSpPr txBox="1"/>
          <p:nvPr/>
        </p:nvSpPr>
        <p:spPr>
          <a:xfrm>
            <a:off x="381000" y="9720072"/>
            <a:ext cx="4341629" cy="200055"/>
          </a:xfrm>
          <a:prstGeom prst="rect">
            <a:avLst/>
          </a:prstGeom>
          <a:noFill/>
        </p:spPr>
        <p:txBody>
          <a:bodyPr wrap="square" lIns="91440" tIns="45720" rIns="91440" bIns="45720" anchor="t">
            <a:spAutoFit/>
          </a:bodyPr>
          <a:lstStyle/>
          <a:p>
            <a:pPr marL="0" lvl="0" indent="0" rtl="0">
              <a:spcBef>
                <a:spcPts val="0"/>
              </a:spcBef>
              <a:spcAft>
                <a:spcPts val="0"/>
              </a:spcAft>
              <a:buNone/>
            </a:pPr>
            <a:r>
              <a:rPr lang="en-US" sz="700">
                <a:solidFill>
                  <a:schemeClr val="tx1"/>
                </a:solidFill>
                <a:latin typeface="Arial" panose="020B0604020202020204" pitchFamily="34" charset="0"/>
                <a:ea typeface="Arial"/>
                <a:cs typeface="Arial" panose="020B0604020202020204" pitchFamily="34" charset="0"/>
                <a:sym typeface="Arial"/>
              </a:rPr>
              <a:t>©️ </a:t>
            </a:r>
            <a:r>
              <a:rPr lang="en-US" sz="700" dirty="0">
                <a:solidFill>
                  <a:schemeClr val="tx1"/>
                </a:solidFill>
                <a:latin typeface="Arial" panose="020B0604020202020204" pitchFamily="34" charset="0"/>
                <a:ea typeface="Arial"/>
                <a:cs typeface="Arial" panose="020B0604020202020204" pitchFamily="34" charset="0"/>
                <a:sym typeface="Arial"/>
              </a:rPr>
              <a:t>2026 MetLife Services and Solutions, LLC</a:t>
            </a:r>
            <a:endParaRPr lang="en-US" sz="700" dirty="0">
              <a:solidFill>
                <a:schemeClr val="tx1"/>
              </a:solidFill>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65560073-D66B-3870-12F5-1E96A6635B25}"/>
              </a:ext>
            </a:extLst>
          </p:cNvPr>
          <p:cNvSpPr txBox="1"/>
          <p:nvPr/>
        </p:nvSpPr>
        <p:spPr>
          <a:xfrm>
            <a:off x="457200" y="1580236"/>
            <a:ext cx="7091344" cy="1446550"/>
          </a:xfrm>
          <a:prstGeom prst="rect">
            <a:avLst/>
          </a:prstGeom>
          <a:noFill/>
        </p:spPr>
        <p:txBody>
          <a:bodyPr wrap="square">
            <a:spAutoFit/>
          </a:bodyPr>
          <a:lstStyle/>
          <a:p>
            <a:r>
              <a:rPr lang="en-US" sz="4400" b="1" dirty="0">
                <a:solidFill>
                  <a:schemeClr val="bg1"/>
                </a:solidFill>
                <a:latin typeface="Georgia" panose="02040502050405020303" pitchFamily="18" charset="0"/>
              </a:rPr>
              <a:t>Real benefits that </a:t>
            </a:r>
            <a:r>
              <a:rPr lang="en-US" sz="4400" b="1" i="1" dirty="0">
                <a:solidFill>
                  <a:schemeClr val="bg1"/>
                </a:solidFill>
                <a:latin typeface="Georgia" panose="02040502050405020303" pitchFamily="18" charset="0"/>
              </a:rPr>
              <a:t>keep up </a:t>
            </a:r>
            <a:r>
              <a:rPr lang="en-US" sz="4400" b="1" dirty="0">
                <a:solidFill>
                  <a:schemeClr val="bg1"/>
                </a:solidFill>
                <a:latin typeface="Georgia" panose="02040502050405020303" pitchFamily="18" charset="0"/>
              </a:rPr>
              <a:t>with your real life.</a:t>
            </a:r>
          </a:p>
        </p:txBody>
      </p:sp>
      <p:sp>
        <p:nvSpPr>
          <p:cNvPr id="37" name="TextBox 36">
            <a:extLst>
              <a:ext uri="{FF2B5EF4-FFF2-40B4-BE49-F238E27FC236}">
                <a16:creationId xmlns:a16="http://schemas.microsoft.com/office/drawing/2014/main" id="{920C612F-F76A-44AC-A07E-D14AA8FF60D1}"/>
              </a:ext>
            </a:extLst>
          </p:cNvPr>
          <p:cNvSpPr txBox="1"/>
          <p:nvPr/>
        </p:nvSpPr>
        <p:spPr>
          <a:xfrm>
            <a:off x="457200" y="3094369"/>
            <a:ext cx="5907828" cy="369332"/>
          </a:xfrm>
          <a:prstGeom prst="rect">
            <a:avLst/>
          </a:prstGeom>
          <a:noFill/>
        </p:spPr>
        <p:txBody>
          <a:bodyPr wrap="square">
            <a:spAutoFit/>
          </a:bodyPr>
          <a:lstStyle/>
          <a:p>
            <a:r>
              <a:rPr lang="en-US" b="1" dirty="0">
                <a:solidFill>
                  <a:schemeClr val="bg1"/>
                </a:solidFill>
                <a:latin typeface="Arial" panose="020B0604020202020204" pitchFamily="34" charset="0"/>
                <a:cs typeface="Arial" panose="020B0604020202020204" pitchFamily="34" charset="0"/>
              </a:rPr>
              <a:t>Don’t miss your chance to enroll</a:t>
            </a:r>
            <a:endParaRPr lang="en-US" b="1" dirty="0">
              <a:solidFill>
                <a:schemeClr val="accent6"/>
              </a:solidFill>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29B345DC-C351-184E-51BA-4A090D5169C4}"/>
              </a:ext>
            </a:extLst>
          </p:cNvPr>
          <p:cNvSpPr txBox="1"/>
          <p:nvPr/>
        </p:nvSpPr>
        <p:spPr>
          <a:xfrm>
            <a:off x="381000" y="4875909"/>
            <a:ext cx="3275826" cy="147732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first step to choosing the right benefits is understanding the importance of each option.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grpSp>
        <p:nvGrpSpPr>
          <p:cNvPr id="44" name="object 16">
            <a:extLst>
              <a:ext uri="{FF2B5EF4-FFF2-40B4-BE49-F238E27FC236}">
                <a16:creationId xmlns:a16="http://schemas.microsoft.com/office/drawing/2014/main" id="{6FADEC8F-3695-A267-F7DB-8730A8712AE5}"/>
              </a:ext>
            </a:extLst>
          </p:cNvPr>
          <p:cNvGrpSpPr/>
          <p:nvPr/>
        </p:nvGrpSpPr>
        <p:grpSpPr>
          <a:xfrm>
            <a:off x="4158766" y="3868936"/>
            <a:ext cx="3353238" cy="3751064"/>
            <a:chOff x="5151120" y="439407"/>
            <a:chExt cx="2163089" cy="3087058"/>
          </a:xfrm>
        </p:grpSpPr>
        <p:pic>
          <p:nvPicPr>
            <p:cNvPr id="45" name="object 17">
              <a:extLst>
                <a:ext uri="{FF2B5EF4-FFF2-40B4-BE49-F238E27FC236}">
                  <a16:creationId xmlns:a16="http://schemas.microsoft.com/office/drawing/2014/main" id="{AA81264B-AE21-A947-C42F-CAA28F341684}"/>
                </a:ext>
              </a:extLst>
            </p:cNvPr>
            <p:cNvPicPr/>
            <p:nvPr/>
          </p:nvPicPr>
          <p:blipFill>
            <a:blip r:embed="rId7" cstate="print"/>
            <a:stretch>
              <a:fillRect/>
            </a:stretch>
          </p:blipFill>
          <p:spPr>
            <a:xfrm>
              <a:off x="5151120" y="439407"/>
              <a:ext cx="2163089" cy="57141"/>
            </a:xfrm>
            <a:prstGeom prst="rect">
              <a:avLst/>
            </a:prstGeom>
          </p:spPr>
        </p:pic>
        <p:sp>
          <p:nvSpPr>
            <p:cNvPr id="46" name="object 18">
              <a:extLst>
                <a:ext uri="{FF2B5EF4-FFF2-40B4-BE49-F238E27FC236}">
                  <a16:creationId xmlns:a16="http://schemas.microsoft.com/office/drawing/2014/main" id="{7AF51D1D-2FD1-0DFD-D362-6AE5E9F8BA5C}"/>
                </a:ext>
              </a:extLst>
            </p:cNvPr>
            <p:cNvSpPr/>
            <p:nvPr/>
          </p:nvSpPr>
          <p:spPr>
            <a:xfrm>
              <a:off x="5157469" y="496545"/>
              <a:ext cx="2151380" cy="3029920"/>
            </a:xfrm>
            <a:custGeom>
              <a:avLst/>
              <a:gdLst/>
              <a:ahLst/>
              <a:cxnLst/>
              <a:rect l="l" t="t" r="r" b="b"/>
              <a:pathLst>
                <a:path w="2151379" h="3783329">
                  <a:moveTo>
                    <a:pt x="2151379" y="0"/>
                  </a:moveTo>
                  <a:lnTo>
                    <a:pt x="0" y="0"/>
                  </a:lnTo>
                  <a:lnTo>
                    <a:pt x="0" y="3782847"/>
                  </a:lnTo>
                  <a:lnTo>
                    <a:pt x="2151379" y="3782847"/>
                  </a:lnTo>
                  <a:lnTo>
                    <a:pt x="2151379" y="0"/>
                  </a:lnTo>
                  <a:close/>
                </a:path>
              </a:pathLst>
            </a:custGeom>
            <a:solidFill>
              <a:srgbClr val="F1F1F1"/>
            </a:solidFill>
          </p:spPr>
          <p:txBody>
            <a:bodyPr wrap="square" lIns="0" tIns="0" rIns="0" bIns="0" rtlCol="0"/>
            <a:lstStyle/>
            <a:p>
              <a:endParaRPr/>
            </a:p>
          </p:txBody>
        </p:sp>
      </p:grpSp>
      <p:pic>
        <p:nvPicPr>
          <p:cNvPr id="47" name="Picture 46">
            <a:extLst>
              <a:ext uri="{FF2B5EF4-FFF2-40B4-BE49-F238E27FC236}">
                <a16:creationId xmlns:a16="http://schemas.microsoft.com/office/drawing/2014/main" id="{EE655726-012B-B612-6E56-70522940CEEB}"/>
              </a:ext>
            </a:extLst>
          </p:cNvPr>
          <p:cNvPicPr>
            <a:picLocks noChangeAspect="1"/>
          </p:cNvPicPr>
          <p:nvPr/>
        </p:nvPicPr>
        <p:blipFill rotWithShape="1">
          <a:blip r:embed="rId8">
            <a:duotone>
              <a:prstClr val="black"/>
              <a:schemeClr val="accent6">
                <a:tint val="45000"/>
                <a:satMod val="400000"/>
              </a:schemeClr>
            </a:duotone>
            <a:extLst>
              <a:ext uri="{28A0092B-C50C-407E-A947-70E740481C1C}">
                <a14:useLocalDpi xmlns:a14="http://schemas.microsoft.com/office/drawing/2010/main" val="0"/>
              </a:ext>
            </a:extLst>
          </a:blip>
          <a:srcRect t="1232" b="1232"/>
          <a:stretch/>
        </p:blipFill>
        <p:spPr>
          <a:xfrm>
            <a:off x="4523006" y="4534088"/>
            <a:ext cx="2571409" cy="2543347"/>
          </a:xfrm>
          <a:prstGeom prst="rect">
            <a:avLst/>
          </a:prstGeom>
        </p:spPr>
      </p:pic>
      <p:sp>
        <p:nvSpPr>
          <p:cNvPr id="48" name="Oval 47">
            <a:extLst>
              <a:ext uri="{FF2B5EF4-FFF2-40B4-BE49-F238E27FC236}">
                <a16:creationId xmlns:a16="http://schemas.microsoft.com/office/drawing/2014/main" id="{9328127C-E983-B5FE-1318-44F523A68A0E}"/>
              </a:ext>
            </a:extLst>
          </p:cNvPr>
          <p:cNvSpPr/>
          <p:nvPr/>
        </p:nvSpPr>
        <p:spPr>
          <a:xfrm>
            <a:off x="5396875" y="5344558"/>
            <a:ext cx="832721" cy="804212"/>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48">
            <a:extLst>
              <a:ext uri="{FF2B5EF4-FFF2-40B4-BE49-F238E27FC236}">
                <a16:creationId xmlns:a16="http://schemas.microsoft.com/office/drawing/2014/main" id="{672FC94C-C495-2BCD-4F0B-950271DCACE1}"/>
              </a:ext>
            </a:extLst>
          </p:cNvPr>
          <p:cNvPicPr>
            <a:picLocks noChangeAspect="1"/>
          </p:cNvPicPr>
          <p:nvPr/>
        </p:nvPicPr>
        <p:blipFill rotWithShape="1">
          <a:blip r:embed="rId9"/>
          <a:srcRect l="7021" t="43777" r="83005" b="44326"/>
          <a:stretch/>
        </p:blipFill>
        <p:spPr>
          <a:xfrm>
            <a:off x="5466908" y="5439682"/>
            <a:ext cx="636452" cy="586681"/>
          </a:xfrm>
          <a:prstGeom prst="rect">
            <a:avLst/>
          </a:prstGeom>
        </p:spPr>
      </p:pic>
      <p:pic>
        <p:nvPicPr>
          <p:cNvPr id="13" name="Picture 4" descr="Curved Arrow Icons - Download Free Vector Icons | Noun Project">
            <a:extLst>
              <a:ext uri="{FF2B5EF4-FFF2-40B4-BE49-F238E27FC236}">
                <a16:creationId xmlns:a16="http://schemas.microsoft.com/office/drawing/2014/main" id="{9AE8F252-0DCF-1A97-4902-711D75DC4AE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rot="12021528" flipH="1" flipV="1">
            <a:off x="3597488" y="6042736"/>
            <a:ext cx="729113" cy="718878"/>
          </a:xfrm>
          <a:prstGeom prst="rect">
            <a:avLst/>
          </a:prstGeom>
          <a:noFill/>
          <a:extLst>
            <a:ext uri="{909E8E84-426E-40DD-AFC4-6F175D3DCCD1}">
              <a14:hiddenFill xmlns:a14="http://schemas.microsoft.com/office/drawing/2010/main">
                <a:solidFill>
                  <a:srgbClr val="FFFFFF"/>
                </a:solidFill>
              </a14:hiddenFill>
            </a:ext>
          </a:extLst>
        </p:spPr>
      </p:pic>
      <p:sp>
        <p:nvSpPr>
          <p:cNvPr id="51" name="TextBox 50">
            <a:extLst>
              <a:ext uri="{FF2B5EF4-FFF2-40B4-BE49-F238E27FC236}">
                <a16:creationId xmlns:a16="http://schemas.microsoft.com/office/drawing/2014/main" id="{190D6F99-C01E-C89F-639E-3A82BA9554C8}"/>
              </a:ext>
            </a:extLst>
          </p:cNvPr>
          <p:cNvSpPr txBox="1"/>
          <p:nvPr/>
        </p:nvSpPr>
        <p:spPr>
          <a:xfrm>
            <a:off x="381000" y="6442314"/>
            <a:ext cx="3953747"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Scan the QR code </a:t>
            </a:r>
            <a:r>
              <a:rPr kumimoji="0" lang="en-US"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and find additional materials about MetLife’s great benefits available to you.</a:t>
            </a:r>
          </a:p>
        </p:txBody>
      </p:sp>
      <p:sp>
        <p:nvSpPr>
          <p:cNvPr id="5" name="object 19">
            <a:extLst>
              <a:ext uri="{FF2B5EF4-FFF2-40B4-BE49-F238E27FC236}">
                <a16:creationId xmlns:a16="http://schemas.microsoft.com/office/drawing/2014/main" id="{A8F43017-3EE6-1E40-C7B2-242947CC435B}"/>
              </a:ext>
            </a:extLst>
          </p:cNvPr>
          <p:cNvSpPr txBox="1"/>
          <p:nvPr/>
        </p:nvSpPr>
        <p:spPr>
          <a:xfrm>
            <a:off x="670580" y="8382000"/>
            <a:ext cx="6256657" cy="499367"/>
          </a:xfrm>
          <a:prstGeom prst="rect">
            <a:avLst/>
          </a:prstGeom>
        </p:spPr>
        <p:txBody>
          <a:bodyPr vert="horz" wrap="square" lIns="0" tIns="12700" rIns="0" bIns="0" rtlCol="0">
            <a:spAutoFit/>
          </a:bodyPr>
          <a:lstStyle/>
          <a:p>
            <a:pPr marL="12700" marR="5080">
              <a:lnSpc>
                <a:spcPct val="107800"/>
              </a:lnSpc>
              <a:spcBef>
                <a:spcPts val="100"/>
              </a:spcBef>
              <a:spcAft>
                <a:spcPts val="200"/>
              </a:spcAft>
            </a:pPr>
            <a:r>
              <a:rPr sz="1400" b="1" dirty="0">
                <a:solidFill>
                  <a:schemeClr val="accent2"/>
                </a:solidFill>
                <a:latin typeface="Arial" panose="020B0604020202020204" pitchFamily="34" charset="0"/>
                <a:cs typeface="Arial" panose="020B0604020202020204" pitchFamily="34" charset="0"/>
              </a:rPr>
              <a:t>Questions? </a:t>
            </a:r>
            <a:endParaRPr lang="en-US" sz="1400" b="1" dirty="0">
              <a:solidFill>
                <a:schemeClr val="accent2"/>
              </a:solidFill>
              <a:latin typeface="Arial" panose="020B0604020202020204" pitchFamily="34" charset="0"/>
              <a:cs typeface="Arial" panose="020B0604020202020204" pitchFamily="34" charset="0"/>
            </a:endParaRPr>
          </a:p>
          <a:p>
            <a:pPr marL="12700" marR="5080">
              <a:lnSpc>
                <a:spcPct val="107800"/>
              </a:lnSpc>
              <a:spcAft>
                <a:spcPts val="400"/>
              </a:spcAft>
            </a:pPr>
            <a:r>
              <a:rPr sz="1400" b="1" dirty="0">
                <a:latin typeface="Arial" panose="020B0604020202020204" pitchFamily="34" charset="0"/>
                <a:cs typeface="Arial" panose="020B0604020202020204" pitchFamily="34" charset="0"/>
              </a:rPr>
              <a:t>Call MetLife Customer Support 1-800-GET-MET8</a:t>
            </a:r>
            <a:r>
              <a:rPr lang="en-US" sz="1400" b="1" dirty="0">
                <a:latin typeface="Arial" panose="020B0604020202020204" pitchFamily="34" charset="0"/>
                <a:cs typeface="Arial" panose="020B0604020202020204" pitchFamily="34" charset="0"/>
              </a:rPr>
              <a:t> </a:t>
            </a:r>
            <a:r>
              <a:rPr sz="1400" b="1" dirty="0">
                <a:latin typeface="Arial" panose="020B0604020202020204" pitchFamily="34" charset="0"/>
                <a:cs typeface="Arial" panose="020B0604020202020204" pitchFamily="34" charset="0"/>
              </a:rPr>
              <a:t>(1-800-438-6388)</a:t>
            </a:r>
          </a:p>
        </p:txBody>
      </p:sp>
      <p:sp>
        <p:nvSpPr>
          <p:cNvPr id="9" name="object 36">
            <a:extLst>
              <a:ext uri="{FF2B5EF4-FFF2-40B4-BE49-F238E27FC236}">
                <a16:creationId xmlns:a16="http://schemas.microsoft.com/office/drawing/2014/main" id="{14255B0D-17CA-3C19-DC84-C5BEFFCB0A14}"/>
              </a:ext>
            </a:extLst>
          </p:cNvPr>
          <p:cNvSpPr/>
          <p:nvPr/>
        </p:nvSpPr>
        <p:spPr>
          <a:xfrm>
            <a:off x="475957" y="8421624"/>
            <a:ext cx="78105" cy="156210"/>
          </a:xfrm>
          <a:custGeom>
            <a:avLst/>
            <a:gdLst/>
            <a:ahLst/>
            <a:cxnLst/>
            <a:rect l="l" t="t" r="r" b="b"/>
            <a:pathLst>
              <a:path w="78105" h="156209">
                <a:moveTo>
                  <a:pt x="0" y="0"/>
                </a:moveTo>
                <a:lnTo>
                  <a:pt x="0" y="156184"/>
                </a:lnTo>
                <a:lnTo>
                  <a:pt x="78092" y="78092"/>
                </a:lnTo>
                <a:lnTo>
                  <a:pt x="0" y="0"/>
                </a:lnTo>
                <a:close/>
              </a:path>
            </a:pathLst>
          </a:custGeom>
          <a:solidFill>
            <a:srgbClr val="009CDC"/>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 name="ADMASTER-STAMP!L5129575[exp0128][All States and][All Territories]"/>
          <p:cNvSpPr txBox="1"/>
          <p:nvPr/>
        </p:nvSpPr>
        <p:spPr>
          <a:xfrm>
            <a:off x="475957" y="9897466"/>
            <a:ext cx="3810000" cy="124142"/>
          </a:xfrm>
          <a:prstGeom prst="rect">
            <a:avLst/>
          </a:prstGeom>
        </p:spPr>
        <p:txBody>
          <a:bodyPr lIns="0" tIns="0" rIns="0" bIns="0" rtlCol="0" anchor="t" anchorCtr="0">
            <a:noAutofit/>
          </a:bodyPr>
          <a:lstStyle/>
          <a:p>
            <a:pPr algn="l">
              <a:defRPr/>
            </a:pPr>
            <a:r>
              <a:rPr lang="en-US" sz="600" b="0" i="0" dirty="0">
                <a:solidFill>
                  <a:srgbClr val="000000"/>
                </a:solidFill>
                <a:latin typeface="Courier"/>
              </a:rPr>
              <a:t>L5129575[exp0128][All States and][All Territories]</a:t>
            </a:r>
            <a:endParaRPr lang="en-US" dirty="0"/>
          </a:p>
        </p:txBody>
      </p:sp>
      <p:pic>
        <p:nvPicPr>
          <p:cNvPr id="6" name="Picture 5">
            <a:extLst>
              <a:ext uri="{FF2B5EF4-FFF2-40B4-BE49-F238E27FC236}">
                <a16:creationId xmlns:a16="http://schemas.microsoft.com/office/drawing/2014/main" id="{F6191CF8-B904-CA8D-56EE-2168ED86B35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81800" y="228600"/>
            <a:ext cx="601582" cy="548640"/>
          </a:xfrm>
          <a:prstGeom prst="rect">
            <a:avLst/>
          </a:prstGeom>
        </p:spPr>
      </p:pic>
    </p:spTree>
    <p:extLst>
      <p:ext uri="{BB962C8B-B14F-4D97-AF65-F5344CB8AC3E}">
        <p14:creationId xmlns:p14="http://schemas.microsoft.com/office/powerpoint/2010/main" val="386132736"/>
      </p:ext>
    </p:extLst>
  </p:cSld>
  <p:clrMapOvr>
    <a:masterClrMapping/>
  </p:clrMapOvr>
</p:sld>
</file>

<file path=ppt/theme/theme1.xml><?xml version="1.0" encoding="utf-8"?>
<a:theme xmlns:a="http://schemas.openxmlformats.org/drawingml/2006/main" name="Office Theme">
  <a:themeElements>
    <a:clrScheme name="Custom 73">
      <a:dk1>
        <a:srgbClr val="000000"/>
      </a:dk1>
      <a:lt1>
        <a:srgbClr val="FFFFFF"/>
      </a:lt1>
      <a:dk2>
        <a:srgbClr val="00A3AD"/>
      </a:dk2>
      <a:lt2>
        <a:srgbClr val="75787B"/>
      </a:lt2>
      <a:accent1>
        <a:srgbClr val="0061A0"/>
      </a:accent1>
      <a:accent2>
        <a:srgbClr val="0090DA"/>
      </a:accent2>
      <a:accent3>
        <a:srgbClr val="A3CE4E"/>
      </a:accent3>
      <a:accent4>
        <a:srgbClr val="FFC600"/>
      </a:accent4>
      <a:accent5>
        <a:srgbClr val="6024A9"/>
      </a:accent5>
      <a:accent6>
        <a:srgbClr val="DB0A5B"/>
      </a:accent6>
      <a:hlink>
        <a:srgbClr val="0090DA"/>
      </a:hlink>
      <a:folHlink>
        <a:srgbClr val="0090D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cdc58fe-a556-4874-96c6-69123425114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33D2980111BD48BB8BA3140BB5B890" ma:contentTypeVersion="16" ma:contentTypeDescription="Create a new document." ma:contentTypeScope="" ma:versionID="970c891cd2365e4113337fa5129b893d">
  <xsd:schema xmlns:xsd="http://www.w3.org/2001/XMLSchema" xmlns:xs="http://www.w3.org/2001/XMLSchema" xmlns:p="http://schemas.microsoft.com/office/2006/metadata/properties" xmlns:ns2="9cdc58fe-a556-4874-96c6-691234251148" xmlns:ns3="5eacba6f-7267-46fd-9f3b-0cb0a8be5eda" targetNamespace="http://schemas.microsoft.com/office/2006/metadata/properties" ma:root="true" ma:fieldsID="f6ec7050df45780a5819e707c254d261" ns2:_="" ns3:_="">
    <xsd:import namespace="9cdc58fe-a556-4874-96c6-691234251148"/>
    <xsd:import namespace="5eacba6f-7267-46fd-9f3b-0cb0a8be5e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2:MediaServiceDateTaken" minOccurs="0"/>
                <xsd:element ref="ns2:MediaServiceObjectDetectorVersions"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dc58fe-a556-4874-96c6-6912342511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5af0f96-557c-40e5-b74f-4de88d247c44"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acba6f-7267-46fd-9f3b-0cb0a8be5eda"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836504-1AE4-4998-9D63-1E2163E05BF2}">
  <ds:schemaRefs>
    <ds:schemaRef ds:uri="http://schemas.microsoft.com/office/2006/metadata/properties"/>
    <ds:schemaRef ds:uri="http://schemas.microsoft.com/office/infopath/2007/PartnerControls"/>
    <ds:schemaRef ds:uri="9cdc58fe-a556-4874-96c6-691234251148"/>
  </ds:schemaRefs>
</ds:datastoreItem>
</file>

<file path=customXml/itemProps2.xml><?xml version="1.0" encoding="utf-8"?>
<ds:datastoreItem xmlns:ds="http://schemas.openxmlformats.org/officeDocument/2006/customXml" ds:itemID="{959E0D4C-1017-4803-9E85-80688CF920DC}">
  <ds:schemaRefs>
    <ds:schemaRef ds:uri="http://schemas.microsoft.com/sharepoint/v3/contenttype/forms"/>
  </ds:schemaRefs>
</ds:datastoreItem>
</file>

<file path=customXml/itemProps3.xml><?xml version="1.0" encoding="utf-8"?>
<ds:datastoreItem xmlns:ds="http://schemas.openxmlformats.org/officeDocument/2006/customXml" ds:itemID="{95C62EC5-E0DD-4D8F-A757-3205B9ECFB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dc58fe-a556-4874-96c6-691234251148"/>
    <ds:schemaRef ds:uri="5eacba6f-7267-46fd-9f3b-0cb0a8be5e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34608</TotalTime>
  <Words>137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Courier</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Lovin, Melissa</dc:creator>
  <cp:lastModifiedBy>Poynter, Ken</cp:lastModifiedBy>
  <cp:revision>59</cp:revision>
  <dcterms:created xsi:type="dcterms:W3CDTF">2023-03-10T20:28:52Z</dcterms:created>
  <dcterms:modified xsi:type="dcterms:W3CDTF">2026-05-15T12:52:20Z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2023-03-10T00:00:00Z</vt:filetime>
  </property>
  <property fmtid="{D5CDD505-2E9C-101B-9397-08002B2CF9AE}" pid="3" name="Creator">
    <vt:lpwstr>Adobe InDesign 17.2 (Macintosh)</vt:lpwstr>
  </property>
  <property fmtid="{D5CDD505-2E9C-101B-9397-08002B2CF9AE}" pid="4" name="LastSaved">
    <vt:filetime>2023-03-10T00:00:00Z</vt:filetime>
  </property>
  <property fmtid="{D5CDD505-2E9C-101B-9397-08002B2CF9AE}" pid="5" name="Producer">
    <vt:lpwstr>Adobe PDF Library 16.0.7</vt:lpwstr>
  </property>
  <property fmtid="{D5CDD505-2E9C-101B-9397-08002B2CF9AE}" pid="6" name="ContentTypeId">
    <vt:lpwstr>0x010100B533D2980111BD48BB8BA3140BB5B890</vt:lpwstr>
  </property>
  <property fmtid="{D5CDD505-2E9C-101B-9397-08002B2CF9AE}" pid="7" name="MSIP_Label_f8a4e946-8729-44db-9533-8e74969be952_Enabled">
    <vt:lpwstr>true</vt:lpwstr>
  </property>
  <property fmtid="{D5CDD505-2E9C-101B-9397-08002B2CF9AE}" pid="8" name="MSIP_Label_f8a4e946-8729-44db-9533-8e74969be952_SetDate">
    <vt:lpwstr>2026-01-13T18:34:48Z</vt:lpwstr>
  </property>
  <property fmtid="{D5CDD505-2E9C-101B-9397-08002B2CF9AE}" pid="9" name="MSIP_Label_f8a4e946-8729-44db-9533-8e74969be952_Method">
    <vt:lpwstr>Standard</vt:lpwstr>
  </property>
  <property fmtid="{D5CDD505-2E9C-101B-9397-08002B2CF9AE}" pid="10" name="MSIP_Label_f8a4e946-8729-44db-9533-8e74969be952_Name">
    <vt:lpwstr>Restricted</vt:lpwstr>
  </property>
  <property fmtid="{D5CDD505-2E9C-101B-9397-08002B2CF9AE}" pid="11" name="MSIP_Label_f8a4e946-8729-44db-9533-8e74969be952_SiteId">
    <vt:lpwstr>ca56a4a5-e300-406a-98ff-7e36a0baac5b</vt:lpwstr>
  </property>
  <property fmtid="{D5CDD505-2E9C-101B-9397-08002B2CF9AE}" pid="12" name="MSIP_Label_f8a4e946-8729-44db-9533-8e74969be952_ActionId">
    <vt:lpwstr>71d29171-c85d-4186-8c17-27c5955e6383</vt:lpwstr>
  </property>
  <property fmtid="{D5CDD505-2E9C-101B-9397-08002B2CF9AE}" pid="13" name="MSIP_Label_f8a4e946-8729-44db-9533-8e74969be952_ContentBits">
    <vt:lpwstr>0</vt:lpwstr>
  </property>
  <property fmtid="{D5CDD505-2E9C-101B-9397-08002B2CF9AE}" pid="14" name="MSIP_Label_f8a4e946-8729-44db-9533-8e74969be952_Tag">
    <vt:lpwstr>10, 3, 0, 2</vt:lpwstr>
  </property>
  <property fmtid="{D5CDD505-2E9C-101B-9397-08002B2CF9AE}" pid="15" name="MediaServiceImageTags">
    <vt:lpwstr/>
  </property>
</Properties>
</file>